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2" r:id="rId2"/>
    <p:sldId id="265" r:id="rId3"/>
    <p:sldId id="284" r:id="rId4"/>
    <p:sldId id="266" r:id="rId5"/>
    <p:sldId id="267" r:id="rId6"/>
    <p:sldId id="285" r:id="rId7"/>
    <p:sldId id="271" r:id="rId8"/>
    <p:sldId id="274" r:id="rId9"/>
    <p:sldId id="283" r:id="rId10"/>
    <p:sldId id="282" r:id="rId11"/>
    <p:sldId id="281" r:id="rId12"/>
    <p:sldId id="287" r:id="rId13"/>
    <p:sldId id="280" r:id="rId14"/>
    <p:sldId id="276" r:id="rId15"/>
    <p:sldId id="277" r:id="rId16"/>
    <p:sldId id="278" r:id="rId17"/>
    <p:sldId id="256" r:id="rId18"/>
    <p:sldId id="268" r:id="rId19"/>
    <p:sldId id="286" r:id="rId20"/>
    <p:sldId id="279" r:id="rId21"/>
    <p:sldId id="28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FF00"/>
    <a:srgbClr val="0000FF"/>
    <a:srgbClr val="66FF33"/>
    <a:srgbClr val="FF3300"/>
    <a:srgbClr val="CC0099"/>
    <a:srgbClr val="0099FF"/>
    <a:srgbClr val="FF0066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659" autoAdjust="0"/>
  </p:normalViewPr>
  <p:slideViewPr>
    <p:cSldViewPr>
      <p:cViewPr varScale="1">
        <p:scale>
          <a:sx n="70" d="100"/>
          <a:sy n="70" d="100"/>
        </p:scale>
        <p:origin x="-1386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72BB3-6930-46E3-AF6C-960977151172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BF090-F813-412F-8F10-A9721503517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307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3A781-65E9-48E0-B4CD-8CBE1433AE2D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0BF46-B3ED-4F06-A435-E1515B9D47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134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0BF46-B3ED-4F06-A435-E1515B9D476F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kinobudke.ru/uploads/posts/2010-02/1265400014_1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900igr.net/datas/literatura/Gabdulla-Tukaj/0015-015-Gabdulla-Tukaj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hyperlink" Target="http://cs10066.userapi.com/u134135019/-6/x_97af0fca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900igr.net/datas/literatura/Gabdulla-Tukaj/0015-015-Gabdulla-Tukaj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hyperlink" Target="http://myphoto.nnov.ru/img/1Gk_r.jpg" TargetMode="Externa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900igr.net/datas/literatura/Gabdulla-Tukaj/0015-015-Gabdulla-Tukaj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900igr.net/datas/literatura/Gabdulla-Tukaj/0015-015-Gabdulla-Tukaj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900igr.net/datas/literatura/Gabdulla-Tukaj/0015-015-Gabdulla-Tukaj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900igr.net/datas/literatura/Gabdulla-Tukaj/0015-015-Gabdulla-Tukaj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hyperlink" Target="http://i03.fsimg.ru/2/tlog_box/1942/1942770.jpg" TargetMode="Externa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900igr.net/datas/literatura/Gabdulla-Tukaj/0015-015-Gabdulla-Tukaj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900igr.net/datas/literatura/Gabdulla-Tukaj/0015-015-Gabdulla-Tukaj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900igr.net/datas/literatura/Gabdulla-Tukaj/0015-015-Gabdulla-Tukaj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allday.ru/uploads/posts/thumbs/1214599057_pochtalenpetja_kopija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tatyana-chulan.ucoz.ru/_fr/0/0304888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rushkin-studio.ucoz.ru/File/Ramki/R___05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tatyana-chulan.ucoz.ru/_fr/0/0304888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rushkin-studio.ucoz.ru/File/Ramki/R___05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http://www.metod-kopilka.ru/pics/pic.jpg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pisanka2011.narod2.ru/ramki_betskie/1237495800_pic_id43047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indergenii.ru/images/obvodki/obv-listik.jpg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hyperlink" Target="http://img0.liveinternet.ru/images/attach/c/2/69/264/69264776_17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2.jpeg"/><Relationship Id="rId5" Type="http://schemas.openxmlformats.org/officeDocument/2006/relationships/image" Target="../media/image8.jpeg"/><Relationship Id="rId10" Type="http://schemas.openxmlformats.org/officeDocument/2006/relationships/hyperlink" Target="http://www.abc-color.com/image/coloring/flowers/001/flower/flower-picture-color.jpg" TargetMode="External"/><Relationship Id="rId4" Type="http://schemas.openxmlformats.org/officeDocument/2006/relationships/image" Target="../media/image7.gif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g1.liveinternet.ru/images/attach/c/2/74/504/74504193_08_masha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hyperlink" Target="http://img1.liveinternet.ru/images/attach/c/3/77/564/77564977_large_zelenoe_raznoobrazie1024x76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hyperlink" Target="http://s003.radikal.ru/i204/1105/2c/ca09ba25cab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03.fsimg.ru/5/tlog_box/1942/1942761.jpg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900igr.net/datas/literatura/Gabdulla-Tukaj/0015-015-Gabdulla-Tukaj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hyperlink" Target="http://img-fotki.yandex.ru/get/5908/al-kun.1e/0_641cb_14c19af3_XL" TargetMode="Externa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а 24 из 14556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496" y="6372036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/>
              <a:t>Юсуфзянова Ирина Васильевна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1484784"/>
            <a:ext cx="4464496" cy="677108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Урок – путешествие со сказочным героем</a:t>
            </a:r>
            <a:endParaRPr lang="ru-RU" sz="1900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231 из 7193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118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496" y="6372036"/>
            <a:ext cx="3285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Юсуфзянова Ирина Васильевна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92488" y="47667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Позавтракав, Медведь пошел на речку ловить рыбку. </a:t>
            </a:r>
          </a:p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А Маша за ним увязалась. </a:t>
            </a:r>
          </a:p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Вот что она увидала на берегу. </a:t>
            </a: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35842" name="Picture 2" descr="Картинка 1 из 145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332656"/>
            <a:ext cx="3816423" cy="2140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520" y="2325311"/>
            <a:ext cx="8424936" cy="3761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573325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Последнее из названых при счете чисел дает ответ на вопрос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«Сколько предметов в группе?»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231 из 7193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118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496" y="6372036"/>
            <a:ext cx="3285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Юсуфзянова Ирина Васильевна</a:t>
            </a:r>
            <a:endParaRPr lang="ru-RU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233" y="2780928"/>
            <a:ext cx="8463231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496" y="78777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Захотела Маша себе удочку сделать, нашла веточки. А какой длины выбрать? Какая подойдет? Поможем девочке. 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553865" y="5992252"/>
            <a:ext cx="603626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Самая длинная веточка будет нам для удочки.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996952"/>
            <a:ext cx="748883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Сколько веточек? Заштриховать самую длинную и самую короткую.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36870" name="Picture 6" descr="Картинка 161 из 13186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10328" b="13247"/>
          <a:stretch>
            <a:fillRect/>
          </a:stretch>
        </p:blipFill>
        <p:spPr bwMode="auto">
          <a:xfrm>
            <a:off x="4644008" y="332656"/>
            <a:ext cx="446449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231 из 7193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186" y="0"/>
            <a:ext cx="9161186" cy="6858000"/>
          </a:xfrm>
          <a:prstGeom prst="rect">
            <a:avLst/>
          </a:prstGeom>
          <a:noFill/>
        </p:spPr>
      </p:pic>
      <p:pic>
        <p:nvPicPr>
          <p:cNvPr id="2051" name="Picture 3" descr="G:\М и М\рыб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071678"/>
            <a:ext cx="2857520" cy="3887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G:\М и М\i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1611141"/>
            <a:ext cx="4214842" cy="3175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1486903"/>
            <a:ext cx="3857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FF"/>
                </a:solidFill>
              </a:rPr>
              <a:t>Задумалась Маша.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5068685"/>
            <a:ext cx="50720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00FF"/>
                </a:solidFill>
              </a:rPr>
              <a:t>А  Мишка опять вопросы готовит.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231 из 7193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118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496" y="6372036"/>
            <a:ext cx="3285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Юсуфзянова Ирина Васильевна</a:t>
            </a:r>
            <a:endParaRPr lang="ru-RU" dirty="0"/>
          </a:p>
        </p:txBody>
      </p:sp>
      <p:pic>
        <p:nvPicPr>
          <p:cNvPr id="37889" name="Picture 1" descr="G:\М и М\маша\миша)\миша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6672"/>
            <a:ext cx="448049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44008" y="707212"/>
            <a:ext cx="4355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Идут они домой, а на пути ягодник, а там ягод видимо-невидимо!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Сладкие, душистые!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 Кушает девочка и считает…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5" cstate="print"/>
          <a:srcRect t="6667"/>
          <a:stretch>
            <a:fillRect/>
          </a:stretch>
        </p:blipFill>
        <p:spPr bwMode="auto">
          <a:xfrm>
            <a:off x="107504" y="3068960"/>
            <a:ext cx="8861393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231 из 7193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186" y="0"/>
            <a:ext cx="916118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496" y="6372036"/>
            <a:ext cx="3285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Юсуфзянова Ирина Васильевна</a:t>
            </a:r>
            <a:endParaRPr lang="ru-RU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3356992"/>
            <a:ext cx="8995526" cy="2716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391304"/>
            <a:ext cx="464400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lang="ru-RU" sz="2400" dirty="0" smtClean="0">
                <a:solidFill>
                  <a:srgbClr val="0000FF"/>
                </a:solidFill>
              </a:rPr>
              <a:t>Считалочка: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lang="ru-RU" sz="2400" dirty="0" smtClean="0">
                <a:solidFill>
                  <a:srgbClr val="FF0000"/>
                </a:solidFill>
              </a:rPr>
              <a:t>Одну ягодку берем,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lang="ru-RU" sz="2400" dirty="0" smtClean="0">
                <a:solidFill>
                  <a:srgbClr val="FF0000"/>
                </a:solidFill>
              </a:rPr>
              <a:t>Другую – замечаем,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lang="ru-RU" sz="2400" dirty="0" smtClean="0">
                <a:solidFill>
                  <a:srgbClr val="FF0000"/>
                </a:solidFill>
              </a:rPr>
              <a:t>А третью в ротик отправляем!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lang="ru-RU" sz="2400" dirty="0" smtClean="0">
              <a:solidFill>
                <a:srgbClr val="FF0000"/>
              </a:solidFill>
            </a:endParaRP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lang="ru-RU" sz="2400" dirty="0" smtClean="0">
                <a:solidFill>
                  <a:srgbClr val="0000FF"/>
                </a:solidFill>
              </a:rPr>
              <a:t>Ой, больше съесть Маша уже не может… Наелась… </a:t>
            </a:r>
          </a:p>
        </p:txBody>
      </p:sp>
      <p:pic>
        <p:nvPicPr>
          <p:cNvPr id="1026" name="Picture 2" descr="G:\М и М\маша\маша26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8609" y="739359"/>
            <a:ext cx="4381109" cy="2475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а 231 из 7193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186" y="0"/>
            <a:ext cx="916118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496" y="6372036"/>
            <a:ext cx="3285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Юсуфзянова Ирина Васильевна</a:t>
            </a:r>
            <a:endParaRPr lang="ru-RU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085454"/>
            <a:ext cx="8424936" cy="3367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220072" y="905813"/>
            <a:ext cx="3816424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Бежит Машенька по дорожке. Дорожка прямая, длинная…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Медведь за ней: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rgbClr val="FF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lang="ru-RU" sz="2200" dirty="0" smtClean="0">
                <a:solidFill>
                  <a:srgbClr val="FF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осчитай-ка отрезки»…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Ждет девочка вашей помощи.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FF33CC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(А карточка с цифрой у нас остается).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FF33CC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9700" name="Picture 4" descr="Картинка 85 из 13186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04664"/>
            <a:ext cx="5076825" cy="2647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а 231 из 7193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0"/>
            <a:ext cx="916118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496" y="6372036"/>
            <a:ext cx="3285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Юсуфзянова Ирина Васильевна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1340768"/>
            <a:ext cx="5760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2400" dirty="0" smtClean="0">
                <a:solidFill>
                  <a:srgbClr val="FF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Устали наши сказочные герои.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2400" dirty="0" smtClean="0">
                <a:solidFill>
                  <a:srgbClr val="FF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Пускай отдохнут.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2400" dirty="0" smtClean="0">
                <a:solidFill>
                  <a:srgbClr val="FF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мы выполним работу самостоятельно.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2400" dirty="0" smtClean="0">
                <a:solidFill>
                  <a:srgbClr val="FF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Повторим правило: </a:t>
            </a:r>
            <a:endParaRPr lang="ru-RU" sz="2000" dirty="0" smtClean="0">
              <a:solidFill>
                <a:srgbClr val="FF33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такое отрезок? </a:t>
            </a:r>
            <a:endParaRPr lang="ru-RU" sz="2000" b="1" dirty="0" smtClean="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такое луч?</a:t>
            </a: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33056"/>
            <a:ext cx="895146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G:\М и М\маша\маша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76672"/>
            <a:ext cx="3600400" cy="3446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39552" y="505832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37066" y="501371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а 231 из 7193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186" y="0"/>
            <a:ext cx="9161186" cy="6858000"/>
          </a:xfrm>
          <a:prstGeom prst="rect">
            <a:avLst/>
          </a:prstGeom>
          <a:noFill/>
        </p:spPr>
      </p:pic>
      <p:pic>
        <p:nvPicPr>
          <p:cNvPr id="6" name="Picture 2" descr="C:\Documents and Settings\Home\Рабочий стол\смайл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736304"/>
            <a:ext cx="5832648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16421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А сейчас покажите сигнальчиком с каким настроением вы заканчиваете урок.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1128226"/>
            <a:ext cx="9144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Молодцы, ребята!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Понравилось вам путешествие? А как вы думаете, помогли вы Маше и Медведю? Что же требует от нас вопрос «сколько?»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496" y="6372036"/>
            <a:ext cx="3285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Юсуфзянова Ирина Васильевна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а 231 из 7193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186" y="0"/>
            <a:ext cx="9161186" cy="6858000"/>
          </a:xfrm>
          <a:prstGeom prst="rect">
            <a:avLst/>
          </a:prstGeom>
          <a:noFill/>
        </p:spPr>
      </p:pic>
      <p:pic>
        <p:nvPicPr>
          <p:cNvPr id="3074" name="Picture 2" descr="http://im8-tub-ua.yandex.net/i?id=135332831-46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844824"/>
            <a:ext cx="374441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518973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3300"/>
                </a:solidFill>
              </a:rPr>
              <a:t>Скажем «до свидания» нашим сказочным героям, нет, лучше «до встречи». </a:t>
            </a:r>
            <a:endParaRPr lang="ru-RU" sz="2800" b="1" dirty="0">
              <a:solidFill>
                <a:srgbClr val="FF3300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229272"/>
            <a:ext cx="89644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00FF"/>
                </a:solidFill>
              </a:rPr>
              <a:t>Очень жаль, что путь недолог,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00FF"/>
                </a:solidFill>
              </a:rPr>
              <a:t>Возвращаться нам пора…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496" y="6372036"/>
            <a:ext cx="3285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Юсуфзянова Ирина Васильевна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а 6 из 2184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909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223616">
            <a:off x="2027627" y="2148042"/>
            <a:ext cx="23580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А в подарок вам они прислали свои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 фото-разукрашки</a:t>
            </a:r>
            <a:r>
              <a:rPr lang="ru-RU" b="1" dirty="0" smtClean="0">
                <a:solidFill>
                  <a:srgbClr val="0000FF"/>
                </a:solidFill>
              </a:rPr>
              <a:t>.</a:t>
            </a:r>
            <a:endParaRPr lang="ru-RU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а 2 из 7088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496" y="6372036"/>
            <a:ext cx="3285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Юсуфзянова Ирина Васильевна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620688"/>
            <a:ext cx="5976664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/>
          </a:p>
          <a:p>
            <a:pPr lvl="0" algn="ctr"/>
            <a:endParaRPr lang="ru-RU" dirty="0" smtClean="0"/>
          </a:p>
          <a:p>
            <a:pPr lvl="0" algn="ctr"/>
            <a:endParaRPr lang="ru-RU" dirty="0" smtClean="0"/>
          </a:p>
          <a:p>
            <a:pPr lvl="0" algn="just"/>
            <a:r>
              <a:rPr lang="ru-RU" sz="3200" u="sng" dirty="0" smtClean="0">
                <a:solidFill>
                  <a:srgbClr val="C00000"/>
                </a:solidFill>
              </a:rPr>
              <a:t>Предмет:</a:t>
            </a:r>
            <a:r>
              <a:rPr lang="ru-RU" sz="3200" dirty="0" smtClean="0">
                <a:solidFill>
                  <a:srgbClr val="C00000"/>
                </a:solidFill>
              </a:rPr>
              <a:t>  </a:t>
            </a:r>
            <a:r>
              <a:rPr lang="ru-RU" sz="3200" b="1" dirty="0" smtClean="0">
                <a:solidFill>
                  <a:srgbClr val="0000FF"/>
                </a:solidFill>
              </a:rPr>
              <a:t>Математика, 1 класс</a:t>
            </a:r>
          </a:p>
          <a:p>
            <a:pPr lvl="0" algn="just"/>
            <a:endParaRPr lang="ru-RU" sz="3200" b="1" dirty="0" smtClean="0">
              <a:solidFill>
                <a:srgbClr val="0000FF"/>
              </a:solidFill>
            </a:endParaRPr>
          </a:p>
          <a:p>
            <a:pPr lvl="0" algn="just"/>
            <a:r>
              <a:rPr lang="ru-RU" sz="3200" u="sng" dirty="0" smtClean="0">
                <a:solidFill>
                  <a:srgbClr val="C00000"/>
                </a:solidFill>
              </a:rPr>
              <a:t>Тема:</a:t>
            </a:r>
            <a:r>
              <a:rPr lang="ru-RU" sz="3200" dirty="0" smtClean="0">
                <a:solidFill>
                  <a:srgbClr val="C00000"/>
                </a:solidFill>
              </a:rPr>
              <a:t>          </a:t>
            </a:r>
            <a:r>
              <a:rPr lang="ru-RU" sz="3200" b="1" dirty="0" smtClean="0">
                <a:solidFill>
                  <a:srgbClr val="0000FF"/>
                </a:solidFill>
              </a:rPr>
              <a:t>Счёт предметов.</a:t>
            </a:r>
          </a:p>
          <a:p>
            <a:pPr lvl="0" algn="just"/>
            <a:r>
              <a:rPr lang="ru-RU" sz="3200" b="1" dirty="0" smtClean="0">
                <a:solidFill>
                  <a:srgbClr val="0000FF"/>
                </a:solidFill>
              </a:rPr>
              <a:t>                    Количественный счёт</a:t>
            </a:r>
          </a:p>
          <a:p>
            <a:pPr lvl="0" algn="just"/>
            <a:endParaRPr lang="ru-RU" sz="3200" b="1" dirty="0" smtClean="0">
              <a:solidFill>
                <a:srgbClr val="0000FF"/>
              </a:solidFill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-6013176" y="764704"/>
            <a:ext cx="54726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7963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Картинка 7 из 92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816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496" y="6372036"/>
            <a:ext cx="3285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Юсуфзянова Ирина Васильевна</a:t>
            </a:r>
            <a:endParaRPr lang="ru-RU" dirty="0"/>
          </a:p>
        </p:txBody>
      </p:sp>
      <p:pic>
        <p:nvPicPr>
          <p:cNvPr id="27650" name="Picture 2" descr="G:\М и М\маша\миша)\Новая папка\a_032e514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764704"/>
            <a:ext cx="2880320" cy="4082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 descr="G:\М и М\маша\миша)\Новая папка\машка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1844824"/>
            <a:ext cx="2952328" cy="4286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а 2 из 7088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496" y="6372036"/>
            <a:ext cx="3285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Юсуфзянова Ирина Васильевна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620688"/>
            <a:ext cx="5976664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/>
          </a:p>
          <a:p>
            <a:pPr lvl="0" algn="ctr"/>
            <a:endParaRPr lang="ru-RU" dirty="0" smtClean="0"/>
          </a:p>
          <a:p>
            <a:pPr lvl="0" algn="ctr"/>
            <a:endParaRPr lang="ru-RU" dirty="0" smtClean="0"/>
          </a:p>
          <a:p>
            <a:pPr lvl="0" algn="just"/>
            <a:r>
              <a:rPr lang="ru-RU" sz="3200" u="sng" dirty="0" smtClean="0">
                <a:solidFill>
                  <a:srgbClr val="C00000"/>
                </a:solidFill>
              </a:rPr>
              <a:t>Урок подготовила :</a:t>
            </a:r>
          </a:p>
          <a:p>
            <a:pPr lvl="0" algn="just"/>
            <a:r>
              <a:rPr lang="ru-RU" sz="3200" b="1" dirty="0" err="1" smtClean="0">
                <a:solidFill>
                  <a:srgbClr val="0000FF"/>
                </a:solidFill>
              </a:rPr>
              <a:t>Юсуфзянова</a:t>
            </a:r>
            <a:r>
              <a:rPr lang="ru-RU" sz="3200" b="1" dirty="0" smtClean="0">
                <a:solidFill>
                  <a:srgbClr val="0000FF"/>
                </a:solidFill>
              </a:rPr>
              <a:t> Ирина Васильевна,</a:t>
            </a:r>
          </a:p>
          <a:p>
            <a:pPr lvl="0" algn="just"/>
            <a:endParaRPr lang="ru-RU" sz="3200" b="1" dirty="0" smtClean="0">
              <a:solidFill>
                <a:srgbClr val="0000FF"/>
              </a:solidFill>
            </a:endParaRPr>
          </a:p>
          <a:p>
            <a:pPr lvl="0" algn="just"/>
            <a:endParaRPr lang="ru-RU" sz="3200" b="1" dirty="0" smtClean="0">
              <a:solidFill>
                <a:srgbClr val="0000FF"/>
              </a:solidFill>
            </a:endParaRPr>
          </a:p>
          <a:p>
            <a:pPr lvl="0" algn="just"/>
            <a:endParaRPr lang="ru-RU" sz="3200" b="1" dirty="0" smtClean="0">
              <a:solidFill>
                <a:srgbClr val="0000FF"/>
              </a:solidFill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-6013176" y="764704"/>
            <a:ext cx="547260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7963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1880828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Учитель начальных  классов, специалист высшей квалификационной категории, учитель - методист</a:t>
            </a:r>
          </a:p>
          <a:p>
            <a:r>
              <a:rPr lang="ru-RU" sz="2000" b="1" dirty="0" smtClean="0">
                <a:solidFill>
                  <a:srgbClr val="0000FF"/>
                </a:solidFill>
              </a:rPr>
              <a:t>МОУ «</a:t>
            </a:r>
            <a:r>
              <a:rPr lang="ru-RU" sz="2000" b="1" dirty="0" err="1" smtClean="0">
                <a:solidFill>
                  <a:srgbClr val="0000FF"/>
                </a:solidFill>
              </a:rPr>
              <a:t>Амвросиевская</a:t>
            </a:r>
            <a:r>
              <a:rPr lang="ru-RU" sz="2000" b="1" dirty="0" smtClean="0">
                <a:solidFill>
                  <a:srgbClr val="0000FF"/>
                </a:solidFill>
              </a:rPr>
              <a:t> школа №6»</a:t>
            </a:r>
          </a:p>
          <a:p>
            <a:r>
              <a:rPr lang="ru-RU" sz="2000" b="1" dirty="0" err="1" smtClean="0">
                <a:solidFill>
                  <a:srgbClr val="0000FF"/>
                </a:solidFill>
              </a:rPr>
              <a:t>Амвросиевского</a:t>
            </a:r>
            <a:r>
              <a:rPr lang="ru-RU" sz="2000" b="1" dirty="0" smtClean="0">
                <a:solidFill>
                  <a:srgbClr val="0000FF"/>
                </a:solidFill>
              </a:rPr>
              <a:t> района Донецкой Народной Республики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Картинка 7 из 92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4160" y="-98256"/>
            <a:ext cx="9188160" cy="6858000"/>
          </a:xfrm>
          <a:prstGeom prst="rect">
            <a:avLst/>
          </a:prstGeom>
          <a:noFill/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4283968" y="1206043"/>
            <a:ext cx="424847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Слушаем, запоминаем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 минуты не теряем.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8916" name="Picture 4" descr="http://www.metod-kopilka.ru/pics/pic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2921868" y="3978002"/>
            <a:ext cx="3162300" cy="819150"/>
          </a:xfrm>
          <a:prstGeom prst="rect">
            <a:avLst/>
          </a:prstGeom>
          <a:noFill/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 rot="10800000" flipV="1">
            <a:off x="1835697" y="4830250"/>
            <a:ext cx="57606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Покажите сигнальным смайликом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каким настроением вы при шли на урок.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2881680"/>
            <a:ext cx="6192688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в лес за наукой сегодня пойдём,</a:t>
            </a:r>
            <a:endParaRPr lang="ru-RU" sz="2800" dirty="0" smtClean="0">
              <a:solidFill>
                <a:srgbClr val="00FF00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Смекалку, фантазию нашу возьмём.</a:t>
            </a:r>
            <a:endParaRPr lang="ru-RU" sz="2800" dirty="0" smtClean="0">
              <a:solidFill>
                <a:srgbClr val="00FF00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http://pisanka2011.narod2.ru/ramki_betskie/1237495800_pic_id4304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496" y="6372036"/>
            <a:ext cx="3285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Юсуфзянова Ирина Васильевна</a:t>
            </a:r>
            <a:endParaRPr lang="ru-RU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39552" y="1833643"/>
            <a:ext cx="403244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Счет предметов от 1 до 10.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Обратный счет от 10 до1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Следующее число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Предыдущее число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Соседние числа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6.С помощью чего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записываются числа?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Сколько всего цифр? Назови их.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Повторение правила: числа записывают с помощью десяти цифр. Каких?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83425"/>
            <a:ext cx="4536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Подготовиться в поход 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нам поможет устный счет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214422"/>
            <a:ext cx="4214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33CC"/>
                </a:solidFill>
              </a:rPr>
              <a:t>1  2  3  4  5  6  7  8  9  10</a:t>
            </a:r>
            <a:endParaRPr lang="ru-RU" sz="3200" b="1" u="sng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Картинка 71 из 5140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496" y="6372036"/>
            <a:ext cx="3285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Юсуфзянова Ирина Васильевна</a:t>
            </a:r>
            <a:endParaRPr lang="ru-RU" dirty="0"/>
          </a:p>
        </p:txBody>
      </p:sp>
      <p:pic>
        <p:nvPicPr>
          <p:cNvPr id="11" name="Picture 2" descr="http://www.cartoonclipartfree.com/Cliparts_Free/Pflanzen_Free/Cartoon-Clipart-Free-33.gif"/>
          <p:cNvPicPr>
            <a:picLocks noChangeAspect="1" noChangeArrowheads="1"/>
          </p:cNvPicPr>
          <p:nvPr/>
        </p:nvPicPr>
        <p:blipFill>
          <a:blip r:embed="rId4" cstate="print"/>
          <a:srcRect t="14204" b="10197"/>
          <a:stretch>
            <a:fillRect/>
          </a:stretch>
        </p:blipFill>
        <p:spPr bwMode="auto">
          <a:xfrm>
            <a:off x="395536" y="1772816"/>
            <a:ext cx="952500" cy="720080"/>
          </a:xfrm>
          <a:prstGeom prst="rect">
            <a:avLst/>
          </a:prstGeom>
          <a:noFill/>
        </p:spPr>
      </p:pic>
      <p:sp>
        <p:nvSpPr>
          <p:cNvPr id="2059" name="Rectangle 11"/>
          <p:cNvSpPr>
            <a:spLocks noChangeArrowheads="1"/>
          </p:cNvSpPr>
          <p:nvPr/>
        </p:nvSpPr>
        <p:spPr bwMode="auto">
          <a:xfrm rot="20953552">
            <a:off x="203368" y="506636"/>
            <a:ext cx="42509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Соедини рисунки с соответствующими числами.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Какими цифрами мы запишем числа?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C0099"/>
              </a:solidFill>
              <a:effectLst/>
              <a:latin typeface="Comic Sans MS" pitchFamily="66" charset="0"/>
            </a:endParaRPr>
          </a:p>
        </p:txBody>
      </p:sp>
      <p:pic>
        <p:nvPicPr>
          <p:cNvPr id="16" name="Picture 2" descr="http://www.cartoonclipartfree.com/Cliparts_Free/Pflanzen_Free/Cartoon-Clipart-Free-33.gif"/>
          <p:cNvPicPr>
            <a:picLocks noChangeAspect="1" noChangeArrowheads="1"/>
          </p:cNvPicPr>
          <p:nvPr/>
        </p:nvPicPr>
        <p:blipFill>
          <a:blip r:embed="rId4" cstate="print"/>
          <a:srcRect t="14204" b="10197"/>
          <a:stretch>
            <a:fillRect/>
          </a:stretch>
        </p:blipFill>
        <p:spPr bwMode="auto">
          <a:xfrm>
            <a:off x="1187624" y="1556792"/>
            <a:ext cx="952500" cy="720080"/>
          </a:xfrm>
          <a:prstGeom prst="rect">
            <a:avLst/>
          </a:prstGeom>
          <a:noFill/>
        </p:spPr>
      </p:pic>
      <p:pic>
        <p:nvPicPr>
          <p:cNvPr id="17" name="Picture 2" descr="http://www.cartoonclipartfree.com/Cliparts_Free/Pflanzen_Free/Cartoon-Clipart-Free-33.gif"/>
          <p:cNvPicPr>
            <a:picLocks noChangeAspect="1" noChangeArrowheads="1"/>
          </p:cNvPicPr>
          <p:nvPr/>
        </p:nvPicPr>
        <p:blipFill>
          <a:blip r:embed="rId4" cstate="print"/>
          <a:srcRect t="14204" b="10197"/>
          <a:stretch>
            <a:fillRect/>
          </a:stretch>
        </p:blipFill>
        <p:spPr bwMode="auto">
          <a:xfrm>
            <a:off x="1979712" y="1412776"/>
            <a:ext cx="952500" cy="720080"/>
          </a:xfrm>
          <a:prstGeom prst="rect">
            <a:avLst/>
          </a:prstGeom>
          <a:noFill/>
        </p:spPr>
      </p:pic>
      <p:pic>
        <p:nvPicPr>
          <p:cNvPr id="18" name="Picture 2" descr="http://www.cartoonclipartfree.com/Cliparts_Free/Pflanzen_Free/Cartoon-Clipart-Free-33.gif"/>
          <p:cNvPicPr>
            <a:picLocks noChangeAspect="1" noChangeArrowheads="1"/>
          </p:cNvPicPr>
          <p:nvPr/>
        </p:nvPicPr>
        <p:blipFill>
          <a:blip r:embed="rId4" cstate="print"/>
          <a:srcRect t="14204" b="10197"/>
          <a:stretch>
            <a:fillRect/>
          </a:stretch>
        </p:blipFill>
        <p:spPr bwMode="auto">
          <a:xfrm>
            <a:off x="2843808" y="1196752"/>
            <a:ext cx="952500" cy="720080"/>
          </a:xfrm>
          <a:prstGeom prst="rect">
            <a:avLst/>
          </a:prstGeom>
          <a:noFill/>
        </p:spPr>
      </p:pic>
      <p:pic>
        <p:nvPicPr>
          <p:cNvPr id="19" name="Picture 2" descr="http://www.cartoonclipartfree.com/Cliparts_Free/Pflanzen_Free/Cartoon-Clipart-Free-33.gif"/>
          <p:cNvPicPr>
            <a:picLocks noChangeAspect="1" noChangeArrowheads="1"/>
          </p:cNvPicPr>
          <p:nvPr/>
        </p:nvPicPr>
        <p:blipFill>
          <a:blip r:embed="rId4" cstate="print"/>
          <a:srcRect t="14204" b="10197"/>
          <a:stretch>
            <a:fillRect/>
          </a:stretch>
        </p:blipFill>
        <p:spPr bwMode="auto">
          <a:xfrm>
            <a:off x="3635896" y="980728"/>
            <a:ext cx="952500" cy="720080"/>
          </a:xfrm>
          <a:prstGeom prst="rect">
            <a:avLst/>
          </a:prstGeom>
          <a:noFill/>
        </p:spPr>
      </p:pic>
      <p:pic>
        <p:nvPicPr>
          <p:cNvPr id="2067" name="Picture 19" descr="http://www.greeninfo.ru/img/catalog_gallery/t_2386_0_1272352777_big_rs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564905"/>
            <a:ext cx="1224136" cy="917626"/>
          </a:xfrm>
          <a:prstGeom prst="rect">
            <a:avLst/>
          </a:prstGeom>
          <a:noFill/>
        </p:spPr>
      </p:pic>
      <p:pic>
        <p:nvPicPr>
          <p:cNvPr id="23" name="Picture 19" descr="http://www.greeninfo.ru/img/catalog_gallery/t_2386_0_1272352777_big_rsz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2204864"/>
            <a:ext cx="1248786" cy="936104"/>
          </a:xfrm>
          <a:prstGeom prst="rect">
            <a:avLst/>
          </a:prstGeom>
          <a:noFill/>
        </p:spPr>
      </p:pic>
      <p:pic>
        <p:nvPicPr>
          <p:cNvPr id="24" name="Picture 19" descr="http://www.greeninfo.ru/img/catalog_gallery/t_2386_0_1272352777_big_rsz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1916832"/>
            <a:ext cx="1152726" cy="864096"/>
          </a:xfrm>
          <a:prstGeom prst="rect">
            <a:avLst/>
          </a:prstGeom>
          <a:noFill/>
        </p:spPr>
      </p:pic>
      <p:pic>
        <p:nvPicPr>
          <p:cNvPr id="2069" name="Picture 21" descr="Картинка 139 из 158814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l="3305" t="11340" r="52710" b="56531"/>
          <a:stretch>
            <a:fillRect/>
          </a:stretch>
        </p:blipFill>
        <p:spPr bwMode="auto">
          <a:xfrm>
            <a:off x="683568" y="3744035"/>
            <a:ext cx="720080" cy="765085"/>
          </a:xfrm>
          <a:prstGeom prst="rect">
            <a:avLst/>
          </a:prstGeom>
          <a:noFill/>
        </p:spPr>
      </p:pic>
      <p:pic>
        <p:nvPicPr>
          <p:cNvPr id="26" name="Picture 21" descr="Картинка 139 из 158814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l="3305" t="11340" r="52710" b="56531"/>
          <a:stretch>
            <a:fillRect/>
          </a:stretch>
        </p:blipFill>
        <p:spPr bwMode="auto">
          <a:xfrm>
            <a:off x="1403648" y="3501008"/>
            <a:ext cx="720080" cy="765085"/>
          </a:xfrm>
          <a:prstGeom prst="rect">
            <a:avLst/>
          </a:prstGeom>
          <a:noFill/>
        </p:spPr>
      </p:pic>
      <p:pic>
        <p:nvPicPr>
          <p:cNvPr id="27" name="Picture 21" descr="Картинка 139 из 158814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l="3305" t="11340" r="52710" b="56531"/>
          <a:stretch>
            <a:fillRect/>
          </a:stretch>
        </p:blipFill>
        <p:spPr bwMode="auto">
          <a:xfrm>
            <a:off x="2123728" y="3284984"/>
            <a:ext cx="720080" cy="765085"/>
          </a:xfrm>
          <a:prstGeom prst="rect">
            <a:avLst/>
          </a:prstGeom>
          <a:noFill/>
        </p:spPr>
      </p:pic>
      <p:pic>
        <p:nvPicPr>
          <p:cNvPr id="28" name="Picture 21" descr="Картинка 139 из 158814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l="3305" t="11340" r="52710" b="56531"/>
          <a:stretch>
            <a:fillRect/>
          </a:stretch>
        </p:blipFill>
        <p:spPr bwMode="auto">
          <a:xfrm>
            <a:off x="2843808" y="3140968"/>
            <a:ext cx="720080" cy="765085"/>
          </a:xfrm>
          <a:prstGeom prst="rect">
            <a:avLst/>
          </a:prstGeom>
          <a:noFill/>
        </p:spPr>
      </p:pic>
      <p:pic>
        <p:nvPicPr>
          <p:cNvPr id="29" name="Picture 21" descr="Картинка 139 из 158814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l="3305" t="11340" r="52710" b="56531"/>
          <a:stretch>
            <a:fillRect/>
          </a:stretch>
        </p:blipFill>
        <p:spPr bwMode="auto">
          <a:xfrm>
            <a:off x="3491880" y="2924944"/>
            <a:ext cx="720080" cy="765085"/>
          </a:xfrm>
          <a:prstGeom prst="rect">
            <a:avLst/>
          </a:prstGeom>
          <a:noFill/>
        </p:spPr>
      </p:pic>
      <p:pic>
        <p:nvPicPr>
          <p:cNvPr id="30" name="Picture 21" descr="Картинка 139 из 158814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l="3305" t="11340" r="52710" b="56531"/>
          <a:stretch>
            <a:fillRect/>
          </a:stretch>
        </p:blipFill>
        <p:spPr bwMode="auto">
          <a:xfrm>
            <a:off x="4139952" y="2780928"/>
            <a:ext cx="720080" cy="765085"/>
          </a:xfrm>
          <a:prstGeom prst="rect">
            <a:avLst/>
          </a:prstGeom>
          <a:noFill/>
        </p:spPr>
      </p:pic>
      <p:pic>
        <p:nvPicPr>
          <p:cNvPr id="2071" name="Picture 23" descr="Картинка 576 из 182203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71600" y="4653136"/>
            <a:ext cx="1254941" cy="864096"/>
          </a:xfrm>
          <a:prstGeom prst="rect">
            <a:avLst/>
          </a:prstGeom>
          <a:noFill/>
        </p:spPr>
      </p:pic>
      <p:pic>
        <p:nvPicPr>
          <p:cNvPr id="32" name="Picture 23" descr="Картинка 576 из 182203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80955" y="4221088"/>
            <a:ext cx="1254941" cy="864096"/>
          </a:xfrm>
          <a:prstGeom prst="rect">
            <a:avLst/>
          </a:prstGeom>
          <a:noFill/>
        </p:spPr>
      </p:pic>
      <p:pic>
        <p:nvPicPr>
          <p:cNvPr id="33" name="Picture 23" descr="Картинка 576 из 182203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77099" y="3933056"/>
            <a:ext cx="1254941" cy="864096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3923928" y="4869160"/>
            <a:ext cx="92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3 – 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7784" y="5229200"/>
            <a:ext cx="1024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5 – М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475656" y="5723964"/>
            <a:ext cx="1032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6 – Ш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115616" y="3987641"/>
            <a:ext cx="288032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Когда-то эта девочка сама заблудилась в лесу и к кому в избушку попала?  Правильно, к медведю! Как называется эта сказка? Конечно, «Маша и медведь». Мы очень хорошо её знаем, особенно на новый лад.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9939" name="Picture 3" descr="Картинка 231 из 13186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04779" cy="6858000"/>
          </a:xfrm>
          <a:prstGeom prst="rect">
            <a:avLst/>
          </a:prstGeom>
          <a:noFill/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 rot="20834576">
            <a:off x="1208268" y="1821198"/>
            <a:ext cx="254512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Когда-то эта девочка сама заблудилась в лесу и к кому в избушку попала?  Правильно, к медведю! Как называется эта сказка? Конечно, «Маша и медведь». Мы очень хорошо её знаем, особенно на новый лад.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52 из 7193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4513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496" y="6372036"/>
            <a:ext cx="3285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Юсуфзянова Ирина Васильевна</a:t>
            </a:r>
            <a:endParaRPr lang="ru-RU" dirty="0"/>
          </a:p>
        </p:txBody>
      </p:sp>
      <p:pic>
        <p:nvPicPr>
          <p:cNvPr id="6147" name="Picture 3" descr="G:\М и М\мишка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56471">
            <a:off x="6300192" y="457141"/>
            <a:ext cx="2376264" cy="1584176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G:\М и М\маша\маша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62041">
            <a:off x="323528" y="468849"/>
            <a:ext cx="2376264" cy="1584176"/>
          </a:xfrm>
          <a:prstGeom prst="rect">
            <a:avLst/>
          </a:prstGeom>
          <a:ln w="57150">
            <a:solidFill>
              <a:srgbClr val="00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9" name="Picture 5" descr="G:\М и М\маша\миша)\Новая папка\мишка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37138">
            <a:off x="792792" y="2611291"/>
            <a:ext cx="2304256" cy="1584176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6" descr="G:\М и М\маша\миша)\photo.nashekino.ru-243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70023">
            <a:off x="6228184" y="2708920"/>
            <a:ext cx="2304256" cy="1575644"/>
          </a:xfrm>
          <a:prstGeom prst="rect">
            <a:avLst/>
          </a:prstGeom>
          <a:ln w="57150">
            <a:solidFill>
              <a:srgbClr val="00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1" name="Picture 7" descr="G:\М и М\маша\миша)\миша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720795">
            <a:off x="3563888" y="404664"/>
            <a:ext cx="2304256" cy="1584176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2" name="Picture 8" descr="G:\М и М\маша\миша)\миша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027169">
            <a:off x="488850" y="4598786"/>
            <a:ext cx="2304256" cy="1584176"/>
          </a:xfrm>
          <a:prstGeom prst="rect">
            <a:avLst/>
          </a:prstGeom>
          <a:ln w="571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3" name="Picture 9" descr="G:\М и М\маша\миша)\миша1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898881">
            <a:off x="6422720" y="4869160"/>
            <a:ext cx="2304256" cy="1584176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4" name="Picture 10" descr="G:\М и М\маша\маша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1021549">
            <a:off x="3563888" y="4975429"/>
            <a:ext cx="2304256" cy="1584176"/>
          </a:xfrm>
          <a:prstGeom prst="rect">
            <a:avLst/>
          </a:prstGeom>
          <a:ln w="57150">
            <a:solidFill>
              <a:srgbClr val="00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203848" y="2276872"/>
            <a:ext cx="302433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Сколько приключений произошло с этими героями! 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Смешные, страшные, веселые приключения, но все они оканчивались хорошо. </a:t>
            </a:r>
            <a:endParaRPr lang="ru-RU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а 190 из 7193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93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496" y="6372036"/>
            <a:ext cx="3285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Юсуфзянова Ирина Васильевна</a:t>
            </a:r>
            <a:endParaRPr lang="ru-RU" dirty="0"/>
          </a:p>
        </p:txBody>
      </p:sp>
      <p:pic>
        <p:nvPicPr>
          <p:cNvPr id="32771" name="Picture 3" descr="G:\М и М\маша\миша)\Новая папка\мишка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08920"/>
            <a:ext cx="3276600" cy="266429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pic>
        <p:nvPicPr>
          <p:cNvPr id="32773" name="Picture 5" descr="G:\М и М\маша\ша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4875" y="4005064"/>
            <a:ext cx="4491581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7" name="Picture 9" descr="Картинка 25 из 13186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73772" y="44624"/>
            <a:ext cx="507682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Овальная выноска 11"/>
          <p:cNvSpPr/>
          <p:nvPr/>
        </p:nvSpPr>
        <p:spPr>
          <a:xfrm>
            <a:off x="179512" y="188640"/>
            <a:ext cx="3816424" cy="1512168"/>
          </a:xfrm>
          <a:prstGeom prst="wedgeEllipseCallout">
            <a:avLst>
              <a:gd name="adj1" fmla="val -25240"/>
              <a:gd name="adj2" fmla="val 162202"/>
            </a:avLst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33CC"/>
                </a:solidFill>
              </a:rPr>
              <a:t>Маше уже  больше 6 лет и осенью ей пора идти в школу. </a:t>
            </a:r>
            <a:endParaRPr lang="ru-RU" sz="2400" b="1" dirty="0">
              <a:solidFill>
                <a:srgbClr val="FF33CC"/>
              </a:solidFill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3851920" y="2708920"/>
            <a:ext cx="5040560" cy="1152128"/>
          </a:xfrm>
          <a:prstGeom prst="wedgeEllipseCallout">
            <a:avLst>
              <a:gd name="adj1" fmla="val -78355"/>
              <a:gd name="adj2" fmla="val 42844"/>
            </a:avLst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33CC"/>
                </a:solidFill>
              </a:rPr>
              <a:t>Нужно подготовить ее к школе, позаниматься. </a:t>
            </a:r>
            <a:endParaRPr lang="ru-RU" sz="2400" b="1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231 из 7193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118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496" y="6372036"/>
            <a:ext cx="3285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Юсуфзянова Ирина Васильевна</a:t>
            </a:r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/>
          <a:srcRect l="7914" t="5038" r="7045" b="65293"/>
          <a:stretch>
            <a:fillRect/>
          </a:stretch>
        </p:blipFill>
        <p:spPr bwMode="auto">
          <a:xfrm>
            <a:off x="216024" y="1700808"/>
            <a:ext cx="8820472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Картинка 282 из 5181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84651"/>
            <a:ext cx="2448272" cy="1632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20280" y="347172"/>
            <a:ext cx="6623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Рано утром, когда медведь еще спал, Маша замесила тесто и при помощи формочек вырезала вот такие геометрические фигуры, чтобы испечь печенье. 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657</Words>
  <Application>Microsoft Office PowerPoint</Application>
  <PresentationFormat>Экран (4:3)</PresentationFormat>
  <Paragraphs>114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Счёт предметов. Количественный счёт</dc:title>
  <cp:lastModifiedBy>IV</cp:lastModifiedBy>
  <cp:revision>69</cp:revision>
  <dcterms:modified xsi:type="dcterms:W3CDTF">2020-02-09T11:58:13Z</dcterms:modified>
</cp:coreProperties>
</file>